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F8654-A2A8-45CE-9A9F-D513E9353C0B}" v="5" dt="2025-06-10T07:03:47.78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5844" y="-3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0791" y="1438097"/>
            <a:ext cx="11710670" cy="5180965"/>
          </a:xfrm>
          <a:custGeom>
            <a:avLst/>
            <a:gdLst/>
            <a:ahLst/>
            <a:cxnLst/>
            <a:rect l="l" t="t" r="r" b="b"/>
            <a:pathLst>
              <a:path w="11710670" h="5180965">
                <a:moveTo>
                  <a:pt x="0" y="5180634"/>
                </a:moveTo>
                <a:lnTo>
                  <a:pt x="11710416" y="5180634"/>
                </a:lnTo>
                <a:lnTo>
                  <a:pt x="11710416" y="0"/>
                </a:lnTo>
                <a:lnTo>
                  <a:pt x="0" y="0"/>
                </a:lnTo>
                <a:lnTo>
                  <a:pt x="0" y="5180634"/>
                </a:lnTo>
                <a:close/>
              </a:path>
            </a:pathLst>
          </a:custGeom>
          <a:solidFill>
            <a:srgbClr val="E9E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0791" y="239268"/>
            <a:ext cx="11710670" cy="993140"/>
          </a:xfrm>
          <a:custGeom>
            <a:avLst/>
            <a:gdLst/>
            <a:ahLst/>
            <a:cxnLst/>
            <a:rect l="l" t="t" r="r" b="b"/>
            <a:pathLst>
              <a:path w="11710670" h="993140">
                <a:moveTo>
                  <a:pt x="0" y="992517"/>
                </a:moveTo>
                <a:lnTo>
                  <a:pt x="11710416" y="992517"/>
                </a:lnTo>
                <a:lnTo>
                  <a:pt x="11710416" y="0"/>
                </a:lnTo>
                <a:lnTo>
                  <a:pt x="0" y="0"/>
                </a:lnTo>
                <a:lnTo>
                  <a:pt x="0" y="992517"/>
                </a:lnTo>
                <a:close/>
              </a:path>
            </a:pathLst>
          </a:custGeom>
          <a:solidFill>
            <a:srgbClr val="E9E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811256" y="41909"/>
            <a:ext cx="658495" cy="1223010"/>
          </a:xfrm>
          <a:custGeom>
            <a:avLst/>
            <a:gdLst/>
            <a:ahLst/>
            <a:cxnLst/>
            <a:rect l="l" t="t" r="r" b="b"/>
            <a:pathLst>
              <a:path w="658495" h="1223010">
                <a:moveTo>
                  <a:pt x="658368" y="0"/>
                </a:moveTo>
                <a:lnTo>
                  <a:pt x="0" y="0"/>
                </a:lnTo>
                <a:lnTo>
                  <a:pt x="0" y="1223010"/>
                </a:lnTo>
                <a:lnTo>
                  <a:pt x="658368" y="1223010"/>
                </a:lnTo>
                <a:lnTo>
                  <a:pt x="6583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385297" y="6032753"/>
            <a:ext cx="1103375" cy="43357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A13974-83E5-5955-8CA0-18A900163A9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16986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ADNOC Classification: Restricted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58350"/>
              </p:ext>
            </p:extLst>
          </p:nvPr>
        </p:nvGraphicFramePr>
        <p:xfrm>
          <a:off x="201170" y="248223"/>
          <a:ext cx="11963398" cy="63491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3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05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6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775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2410">
                <a:tc gridSpan="7">
                  <a:txBody>
                    <a:bodyPr/>
                    <a:lstStyle/>
                    <a:p>
                      <a:pPr marL="142240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4000" b="1" dirty="0">
                          <a:solidFill>
                            <a:srgbClr val="1758A9"/>
                          </a:solidFill>
                          <a:latin typeface="Calibri"/>
                          <a:cs typeface="Calibri"/>
                        </a:rPr>
                        <a:t>ADBASE</a:t>
                      </a:r>
                      <a:r>
                        <a:rPr sz="4000" b="1" spc="-90" dirty="0">
                          <a:solidFill>
                            <a:srgbClr val="1758A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0" b="1" spc="-25" dirty="0">
                          <a:solidFill>
                            <a:srgbClr val="1758A9"/>
                          </a:solidFill>
                          <a:latin typeface="Calibri"/>
                          <a:cs typeface="Calibri"/>
                        </a:rPr>
                        <a:t>FORMULATION</a:t>
                      </a:r>
                      <a:r>
                        <a:rPr sz="4000" b="1" spc="-100" dirty="0">
                          <a:solidFill>
                            <a:srgbClr val="1758A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4000" b="1" spc="-10" dirty="0">
                          <a:solidFill>
                            <a:srgbClr val="1758A9"/>
                          </a:solidFill>
                          <a:latin typeface="Calibri"/>
                          <a:cs typeface="Calibri"/>
                        </a:rPr>
                        <a:t>APPROVALS</a:t>
                      </a:r>
                      <a:endParaRPr sz="4000" dirty="0">
                        <a:latin typeface="Calibri"/>
                        <a:cs typeface="Calibri"/>
                      </a:endParaRPr>
                    </a:p>
                  </a:txBody>
                  <a:tcPr marL="0" marR="0" marT="7683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9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8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AMERICAN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PASSENGER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CAR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MOTOR</a:t>
                      </a:r>
                      <a:r>
                        <a:rPr sz="9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OIL</a:t>
                      </a:r>
                      <a:r>
                        <a:rPr sz="9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(PCMO)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8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EUROPEAN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PASSENGER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CAR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MOTOR</a:t>
                      </a:r>
                      <a:r>
                        <a:rPr sz="9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OIL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(PCMO)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048">
                <a:tc rowSpan="2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55816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SERVICE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CATEGORY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522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VISCOSITY</a:t>
                      </a:r>
                      <a:r>
                        <a:rPr sz="9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GRADE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522"/>
                    </a:solidFill>
                  </a:tcPr>
                </a:tc>
                <a:tc rowSpan="2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1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SERVICE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CATEGORY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522"/>
                    </a:solidFill>
                  </a:tcPr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VISCOSITY</a:t>
                      </a:r>
                      <a:r>
                        <a:rPr sz="9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GRADE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522"/>
                    </a:solidFill>
                  </a:tcPr>
                </a:tc>
                <a:tc rowSpan="2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2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API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SP/ILSAC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GF-</a:t>
                      </a:r>
                      <a:r>
                        <a:rPr sz="900" b="1" spc="-25" dirty="0">
                          <a:latin typeface="Calibri"/>
                          <a:cs typeface="Calibri"/>
                        </a:rPr>
                        <a:t>6A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0W-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20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API</a:t>
                      </a:r>
                      <a:r>
                        <a:rPr sz="9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SP,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ACEA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C2-21/C3-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21,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BMW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LL-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04,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229.31,</a:t>
                      </a:r>
                      <a:r>
                        <a:rPr sz="9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229.51,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229.52,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OPEL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OV</a:t>
                      </a:r>
                      <a:r>
                        <a:rPr sz="9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0401547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30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42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20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API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SP,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ACEA</a:t>
                      </a:r>
                      <a:r>
                        <a:rPr sz="9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C2-21/C3-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21,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229.31,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229.51,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229.52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723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30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723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17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45"/>
                        </a:lnSpc>
                        <a:spcBef>
                          <a:spcPts val="62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API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SP, ACEA</a:t>
                      </a:r>
                      <a:r>
                        <a:rPr sz="9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C2-21/C3-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21,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229.31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45"/>
                        </a:lnSpc>
                        <a:spcBef>
                          <a:spcPts val="62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30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54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10W-</a:t>
                      </a:r>
                      <a:r>
                        <a:rPr sz="900" spc="-25" dirty="0">
                          <a:latin typeface="Calibri"/>
                          <a:cs typeface="Calibri"/>
                        </a:rPr>
                        <a:t>30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API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SP, ACEA</a:t>
                      </a:r>
                      <a:r>
                        <a:rPr sz="9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C2-21/C3-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21,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229.31,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229.51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30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47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API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SP/ILSAC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GF-</a:t>
                      </a:r>
                      <a:r>
                        <a:rPr sz="900" b="1" spc="-25" dirty="0">
                          <a:latin typeface="Calibri"/>
                          <a:cs typeface="Calibri"/>
                        </a:rPr>
                        <a:t>6B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0W-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16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43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API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SP, ACEA</a:t>
                      </a:r>
                      <a:r>
                        <a:rPr sz="9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C2-</a:t>
                      </a:r>
                      <a:r>
                        <a:rPr sz="900" b="1" spc="-25" dirty="0">
                          <a:latin typeface="Calibri"/>
                          <a:cs typeface="Calibri"/>
                        </a:rPr>
                        <a:t>21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0W-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30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16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API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5" dirty="0">
                          <a:latin typeface="Calibri"/>
                          <a:cs typeface="Calibri"/>
                        </a:rPr>
                        <a:t>SP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0W-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72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API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SP,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ACEA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C2-21/C3-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21,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229.31,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229.51,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229.52,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226.52,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RN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17,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PSA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B71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0" dirty="0">
                          <a:latin typeface="Calibri"/>
                          <a:cs typeface="Calibri"/>
                        </a:rPr>
                        <a:t>2290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30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87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40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00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API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SP,</a:t>
                      </a:r>
                      <a:r>
                        <a:rPr sz="9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ACEA</a:t>
                      </a:r>
                      <a:r>
                        <a:rPr sz="9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C3-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21,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MB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229.31,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9.55535-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S2,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9.55535-</a:t>
                      </a:r>
                      <a:r>
                        <a:rPr sz="900" b="1" spc="-25" dirty="0">
                          <a:latin typeface="Calibri"/>
                          <a:cs typeface="Calibri"/>
                        </a:rPr>
                        <a:t>GH2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40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591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10W-</a:t>
                      </a:r>
                      <a:r>
                        <a:rPr sz="900" spc="-25" dirty="0">
                          <a:latin typeface="Calibri"/>
                          <a:cs typeface="Calibri"/>
                        </a:rPr>
                        <a:t>40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API SP, ACEA C3-21, MB 229.31</a:t>
                      </a: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30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30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SAE J2360</a:t>
                      </a: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75W-90 Axle</a:t>
                      </a:r>
                      <a:endParaRPr sz="900" spc="-1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916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40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9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GM DEXRON-VI</a:t>
                      </a: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ATF</a:t>
                      </a: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1097">
                <a:tc vMerge="1"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900" b="1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US" sz="900" b="1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lang="en-US" sz="900" b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DEXOS 1 GEN 3, API SP/ILSAC GF-6</a:t>
                      </a: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en-US"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0W-20</a:t>
                      </a:r>
                      <a:endParaRPr sz="900" spc="-1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571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E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API SP, ACEA C5-21</a:t>
                      </a:r>
                      <a:endParaRPr lang="en-AE" dirty="0"/>
                    </a:p>
                  </a:txBody>
                  <a:tcPr marL="0" marR="0" marT="5080" marB="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lang="en-US" sz="900" spc="-10" dirty="0">
                          <a:latin typeface="Calibri"/>
                          <a:cs typeface="Calibri"/>
                        </a:rPr>
                        <a:t>0W-</a:t>
                      </a:r>
                      <a:r>
                        <a:rPr lang="en-US" sz="900" spc="-35" dirty="0">
                          <a:latin typeface="Calibri"/>
                          <a:cs typeface="Calibri"/>
                        </a:rPr>
                        <a:t>20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E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78559622"/>
                  </a:ext>
                </a:extLst>
              </a:tr>
              <a:tr h="91619">
                <a:tc vMerge="1"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lang="en-US" sz="900" b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API SP,  ACEA C2-21/C3-21,  MB-229.31</a:t>
                      </a: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41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lang="en-US"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lang="en-US" sz="900" spc="-35" dirty="0">
                          <a:latin typeface="Calibri"/>
                          <a:cs typeface="Calibri"/>
                        </a:rPr>
                        <a:t>30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181927"/>
                  </a:ext>
                </a:extLst>
              </a:tr>
              <a:tr h="19883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5W-20</a:t>
                      </a:r>
                    </a:p>
                  </a:txBody>
                  <a:tcPr marL="0" marR="0" marT="571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B050"/>
                          </a:solidFill>
                          <a:latin typeface="Calibri"/>
                          <a:ea typeface="+mn-ea"/>
                          <a:cs typeface="Calibri"/>
                        </a:rPr>
                        <a:t>API SP,  ACEA C2-21/C3-21,  MB-229.31</a:t>
                      </a:r>
                      <a:endParaRPr sz="900" b="1" dirty="0">
                        <a:solidFill>
                          <a:srgbClr val="00B050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41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lang="en-US" sz="900" spc="-35" dirty="0">
                          <a:latin typeface="Calibri"/>
                          <a:cs typeface="Calibri"/>
                        </a:rPr>
                        <a:t>30</a:t>
                      </a:r>
                      <a:endParaRPr dirty="0"/>
                    </a:p>
                  </a:txBody>
                  <a:tcPr marL="0" marR="0" marT="641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4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5W-30</a:t>
                      </a:r>
                    </a:p>
                  </a:txBody>
                  <a:tcPr marL="0" marR="0" marT="571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API SP,  ACEA C3-21,  MB-229.31, Meeting Fiat 9.55535-S2,  9.55535-GH-2</a:t>
                      </a:r>
                      <a:endParaRPr lang="en-AE"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lang="en-US" sz="900" spc="-35" dirty="0">
                          <a:latin typeface="Calibri"/>
                          <a:cs typeface="Calibri"/>
                        </a:rPr>
                        <a:t>40</a:t>
                      </a:r>
                      <a:endParaRPr lang="en-AE" dirty="0"/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86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DEXOS 1 GEN 3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0W-20</a:t>
                      </a: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lang="en-US" sz="900" b="1" dirty="0">
                          <a:solidFill>
                            <a:srgbClr val="00B050"/>
                          </a:solidFill>
                          <a:latin typeface="Calibri"/>
                          <a:ea typeface="+mn-ea"/>
                          <a:cs typeface="Calibri"/>
                        </a:rPr>
                        <a:t>API SP,  ACEA C3-21,  MB-229.31, Meeting Fiat 9.55535-S2,  9.55535-GH-2</a:t>
                      </a: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lang="en-US" sz="900" spc="-10" dirty="0">
                          <a:latin typeface="Calibri"/>
                          <a:cs typeface="Calibri"/>
                        </a:rPr>
                        <a:t>5W-</a:t>
                      </a:r>
                      <a:r>
                        <a:rPr lang="en-US" sz="900" spc="-35" dirty="0">
                          <a:latin typeface="Calibri"/>
                          <a:cs typeface="Calibri"/>
                        </a:rPr>
                        <a:t>40</a:t>
                      </a:r>
                      <a:endParaRPr lang="en-US" sz="900" dirty="0">
                        <a:latin typeface="Calibri"/>
                        <a:cs typeface="Calibri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377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5W-20</a:t>
                      </a: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API SP, ACEA C5-21</a:t>
                      </a:r>
                    </a:p>
                    <a:p>
                      <a:pPr marL="73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API SP, ACEA C2-21</a:t>
                      </a: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0W-</a:t>
                      </a:r>
                      <a:r>
                        <a:rPr sz="900" spc="-35" dirty="0">
                          <a:latin typeface="Calibri"/>
                          <a:cs typeface="Calibri"/>
                        </a:rPr>
                        <a:t>20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4041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5W-30</a:t>
                      </a: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0W-30</a:t>
                      </a: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363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HEAVY DUTY DIESEL ENGINE OIL (HDDEO)</a:t>
                      </a:r>
                    </a:p>
                  </a:txBody>
                  <a:tcPr marL="0" marR="0" marT="520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900" b="1" dirty="0">
                        <a:solidFill>
                          <a:srgbClr val="FFFFFF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INDUSTRIAL</a:t>
                      </a:r>
                    </a:p>
                  </a:txBody>
                  <a:tcPr marL="0" marR="0" marT="520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139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56324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SERVICE CATEGORY</a:t>
                      </a: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75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VISCOSITY GRADE</a:t>
                      </a:r>
                      <a:endParaRPr sz="900" b="1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752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SERVICE CATEGORY</a:t>
                      </a: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52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VISCOSITY</a:t>
                      </a:r>
                      <a:r>
                        <a:rPr lang="en-US" sz="900" b="1" spc="-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 b="1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GRADE</a:t>
                      </a:r>
                      <a:endParaRPr/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52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321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API FA-4/SP Cummins CES 20087, DFS 93K223 </a:t>
                      </a: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5W-30</a:t>
                      </a:r>
                      <a:endParaRPr sz="900" spc="-1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SIEMENS TLV901304</a:t>
                      </a: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>
                          <a:latin typeface="Calibri"/>
                          <a:cs typeface="Calibri"/>
                        </a:rPr>
                        <a:t>TURBINE</a:t>
                      </a:r>
                      <a:r>
                        <a:rPr lang="en-US" sz="9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>
                          <a:latin typeface="Calibri"/>
                          <a:cs typeface="Calibri"/>
                        </a:rPr>
                        <a:t>OIL</a:t>
                      </a:r>
                      <a:r>
                        <a:rPr lang="en-US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 spc="-25">
                          <a:latin typeface="Calibri"/>
                          <a:cs typeface="Calibri"/>
                        </a:rPr>
                        <a:t>32</a:t>
                      </a:r>
                      <a:endParaRPr/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7426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API CK-4/SP, Cummins CES20086, DFS 93K222, VDS-4.5/EO-S 4.5/ RLD-3, ACEA E11-22, ACEA E7-22, ACEA E8-22 DQC IV-18 LA, MB 228.51/52, MAN M3775 MTU 3.1 &amp;2.1</a:t>
                      </a: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5W-30</a:t>
                      </a: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321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API FA-4/SP Cummins CES 20087, DFS 93K223 </a:t>
                      </a:r>
                      <a:endParaRPr sz="900" b="1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5W-30</a:t>
                      </a:r>
                      <a:endParaRPr sz="900" spc="-1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SIEMENS TLV901305</a:t>
                      </a: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alibri"/>
                          <a:cs typeface="Calibri"/>
                        </a:rPr>
                        <a:t>TURBINE</a:t>
                      </a:r>
                      <a:r>
                        <a:rPr lang="en-US" sz="9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 dirty="0">
                          <a:latin typeface="Calibri"/>
                          <a:cs typeface="Calibri"/>
                        </a:rPr>
                        <a:t>OIL</a:t>
                      </a:r>
                      <a:r>
                        <a:rPr lang="en-US" sz="9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 spc="-25" dirty="0">
                          <a:latin typeface="Calibri"/>
                          <a:cs typeface="Calibri"/>
                        </a:rPr>
                        <a:t>46</a:t>
                      </a:r>
                      <a:endParaRPr dirty="0"/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0876788" y="341375"/>
            <a:ext cx="528320" cy="524510"/>
          </a:xfrm>
          <a:custGeom>
            <a:avLst/>
            <a:gdLst/>
            <a:ahLst/>
            <a:cxnLst/>
            <a:rect l="l" t="t" r="r" b="b"/>
            <a:pathLst>
              <a:path w="528320" h="524510">
                <a:moveTo>
                  <a:pt x="207581" y="164604"/>
                </a:moveTo>
                <a:lnTo>
                  <a:pt x="203835" y="166547"/>
                </a:lnTo>
                <a:lnTo>
                  <a:pt x="195072" y="171856"/>
                </a:lnTo>
                <a:lnTo>
                  <a:pt x="207581" y="164604"/>
                </a:lnTo>
                <a:close/>
              </a:path>
              <a:path w="528320" h="524510">
                <a:moveTo>
                  <a:pt x="527354" y="479729"/>
                </a:moveTo>
                <a:lnTo>
                  <a:pt x="523659" y="435597"/>
                </a:lnTo>
                <a:lnTo>
                  <a:pt x="512584" y="392811"/>
                </a:lnTo>
                <a:lnTo>
                  <a:pt x="494588" y="352348"/>
                </a:lnTo>
                <a:lnTo>
                  <a:pt x="470141" y="315163"/>
                </a:lnTo>
                <a:lnTo>
                  <a:pt x="439686" y="282244"/>
                </a:lnTo>
                <a:lnTo>
                  <a:pt x="403707" y="254558"/>
                </a:lnTo>
                <a:lnTo>
                  <a:pt x="362648" y="233045"/>
                </a:lnTo>
                <a:lnTo>
                  <a:pt x="316979" y="218694"/>
                </a:lnTo>
                <a:lnTo>
                  <a:pt x="338429" y="227101"/>
                </a:lnTo>
                <a:lnTo>
                  <a:pt x="368998" y="245224"/>
                </a:lnTo>
                <a:lnTo>
                  <a:pt x="401739" y="274243"/>
                </a:lnTo>
                <a:lnTo>
                  <a:pt x="429729" y="315290"/>
                </a:lnTo>
                <a:lnTo>
                  <a:pt x="446011" y="369519"/>
                </a:lnTo>
                <a:lnTo>
                  <a:pt x="443636" y="438073"/>
                </a:lnTo>
                <a:lnTo>
                  <a:pt x="436105" y="462407"/>
                </a:lnTo>
                <a:lnTo>
                  <a:pt x="425424" y="484949"/>
                </a:lnTo>
                <a:lnTo>
                  <a:pt x="411797" y="505599"/>
                </a:lnTo>
                <a:lnTo>
                  <a:pt x="395439" y="524256"/>
                </a:lnTo>
                <a:lnTo>
                  <a:pt x="523214" y="524256"/>
                </a:lnTo>
                <a:lnTo>
                  <a:pt x="527354" y="479729"/>
                </a:lnTo>
                <a:close/>
              </a:path>
              <a:path w="528320" h="524510">
                <a:moveTo>
                  <a:pt x="528066" y="197599"/>
                </a:moveTo>
                <a:lnTo>
                  <a:pt x="505599" y="178727"/>
                </a:lnTo>
                <a:lnTo>
                  <a:pt x="471995" y="157441"/>
                </a:lnTo>
                <a:lnTo>
                  <a:pt x="433679" y="140512"/>
                </a:lnTo>
                <a:lnTo>
                  <a:pt x="429996" y="138874"/>
                </a:lnTo>
                <a:lnTo>
                  <a:pt x="382308" y="128193"/>
                </a:lnTo>
                <a:lnTo>
                  <a:pt x="328295" y="125882"/>
                </a:lnTo>
                <a:lnTo>
                  <a:pt x="279019" y="133235"/>
                </a:lnTo>
                <a:lnTo>
                  <a:pt x="234569" y="148971"/>
                </a:lnTo>
                <a:lnTo>
                  <a:pt x="207581" y="164604"/>
                </a:lnTo>
                <a:lnTo>
                  <a:pt x="210616" y="163029"/>
                </a:lnTo>
                <a:lnTo>
                  <a:pt x="218871" y="159727"/>
                </a:lnTo>
                <a:lnTo>
                  <a:pt x="232067" y="155054"/>
                </a:lnTo>
                <a:lnTo>
                  <a:pt x="236181" y="165442"/>
                </a:lnTo>
                <a:lnTo>
                  <a:pt x="243141" y="174371"/>
                </a:lnTo>
                <a:lnTo>
                  <a:pt x="252399" y="181190"/>
                </a:lnTo>
                <a:lnTo>
                  <a:pt x="263461" y="185280"/>
                </a:lnTo>
                <a:lnTo>
                  <a:pt x="279806" y="185458"/>
                </a:lnTo>
                <a:lnTo>
                  <a:pt x="294157" y="179959"/>
                </a:lnTo>
                <a:lnTo>
                  <a:pt x="304927" y="169862"/>
                </a:lnTo>
                <a:lnTo>
                  <a:pt x="310553" y="156184"/>
                </a:lnTo>
                <a:lnTo>
                  <a:pt x="310832" y="155054"/>
                </a:lnTo>
                <a:lnTo>
                  <a:pt x="311670" y="151701"/>
                </a:lnTo>
                <a:lnTo>
                  <a:pt x="311670" y="146100"/>
                </a:lnTo>
                <a:lnTo>
                  <a:pt x="310553" y="140512"/>
                </a:lnTo>
                <a:lnTo>
                  <a:pt x="404609" y="154889"/>
                </a:lnTo>
                <a:lnTo>
                  <a:pt x="472706" y="190881"/>
                </a:lnTo>
                <a:lnTo>
                  <a:pt x="514096" y="227711"/>
                </a:lnTo>
                <a:lnTo>
                  <a:pt x="528066" y="244614"/>
                </a:lnTo>
                <a:lnTo>
                  <a:pt x="528066" y="197599"/>
                </a:lnTo>
                <a:close/>
              </a:path>
              <a:path w="528320" h="524510">
                <a:moveTo>
                  <a:pt x="528066" y="0"/>
                </a:moveTo>
                <a:lnTo>
                  <a:pt x="0" y="0"/>
                </a:lnTo>
                <a:lnTo>
                  <a:pt x="0" y="524256"/>
                </a:lnTo>
                <a:lnTo>
                  <a:pt x="77012" y="524230"/>
                </a:lnTo>
                <a:lnTo>
                  <a:pt x="116598" y="522020"/>
                </a:lnTo>
                <a:lnTo>
                  <a:pt x="163080" y="508800"/>
                </a:lnTo>
                <a:lnTo>
                  <a:pt x="205155" y="485838"/>
                </a:lnTo>
                <a:lnTo>
                  <a:pt x="240017" y="456044"/>
                </a:lnTo>
                <a:lnTo>
                  <a:pt x="264871" y="422325"/>
                </a:lnTo>
                <a:lnTo>
                  <a:pt x="277139" y="338582"/>
                </a:lnTo>
                <a:lnTo>
                  <a:pt x="260235" y="296303"/>
                </a:lnTo>
                <a:lnTo>
                  <a:pt x="227571" y="264096"/>
                </a:lnTo>
                <a:lnTo>
                  <a:pt x="180505" y="245325"/>
                </a:lnTo>
                <a:lnTo>
                  <a:pt x="179387" y="245325"/>
                </a:lnTo>
                <a:lnTo>
                  <a:pt x="178269" y="244208"/>
                </a:lnTo>
                <a:lnTo>
                  <a:pt x="168871" y="244106"/>
                </a:lnTo>
                <a:lnTo>
                  <a:pt x="153314" y="243370"/>
                </a:lnTo>
                <a:lnTo>
                  <a:pt x="133134" y="241376"/>
                </a:lnTo>
                <a:lnTo>
                  <a:pt x="112115" y="237477"/>
                </a:lnTo>
                <a:lnTo>
                  <a:pt x="103771" y="244957"/>
                </a:lnTo>
                <a:lnTo>
                  <a:pt x="100050" y="251079"/>
                </a:lnTo>
                <a:lnTo>
                  <a:pt x="100126" y="259080"/>
                </a:lnTo>
                <a:lnTo>
                  <a:pt x="103149" y="272211"/>
                </a:lnTo>
                <a:lnTo>
                  <a:pt x="83400" y="250063"/>
                </a:lnTo>
                <a:lnTo>
                  <a:pt x="75526" y="233565"/>
                </a:lnTo>
                <a:lnTo>
                  <a:pt x="78384" y="214566"/>
                </a:lnTo>
                <a:lnTo>
                  <a:pt x="90817" y="184835"/>
                </a:lnTo>
                <a:lnTo>
                  <a:pt x="97231" y="170878"/>
                </a:lnTo>
                <a:lnTo>
                  <a:pt x="104406" y="161315"/>
                </a:lnTo>
                <a:lnTo>
                  <a:pt x="116827" y="151765"/>
                </a:lnTo>
                <a:lnTo>
                  <a:pt x="139026" y="137782"/>
                </a:lnTo>
                <a:lnTo>
                  <a:pt x="139026" y="136664"/>
                </a:lnTo>
                <a:lnTo>
                  <a:pt x="184416" y="100444"/>
                </a:lnTo>
                <a:lnTo>
                  <a:pt x="223520" y="81051"/>
                </a:lnTo>
                <a:lnTo>
                  <a:pt x="265290" y="68795"/>
                </a:lnTo>
                <a:lnTo>
                  <a:pt x="290385" y="64973"/>
                </a:lnTo>
                <a:lnTo>
                  <a:pt x="392785" y="75107"/>
                </a:lnTo>
                <a:lnTo>
                  <a:pt x="467233" y="111607"/>
                </a:lnTo>
                <a:lnTo>
                  <a:pt x="512673" y="150825"/>
                </a:lnTo>
                <a:lnTo>
                  <a:pt x="528066" y="169151"/>
                </a:lnTo>
                <a:lnTo>
                  <a:pt x="528066" y="0"/>
                </a:lnTo>
                <a:close/>
              </a:path>
            </a:pathLst>
          </a:custGeom>
          <a:solidFill>
            <a:srgbClr val="1758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0876775" y="1089672"/>
            <a:ext cx="527050" cy="109855"/>
          </a:xfrm>
          <a:custGeom>
            <a:avLst/>
            <a:gdLst/>
            <a:ahLst/>
            <a:cxnLst/>
            <a:rect l="l" t="t" r="r" b="b"/>
            <a:pathLst>
              <a:path w="527050" h="109855">
                <a:moveTo>
                  <a:pt x="99822" y="107442"/>
                </a:moveTo>
                <a:lnTo>
                  <a:pt x="90576" y="82778"/>
                </a:lnTo>
                <a:lnTo>
                  <a:pt x="83858" y="64884"/>
                </a:lnTo>
                <a:lnTo>
                  <a:pt x="69913" y="27698"/>
                </a:lnTo>
                <a:lnTo>
                  <a:pt x="61645" y="5689"/>
                </a:lnTo>
                <a:lnTo>
                  <a:pt x="61645" y="64884"/>
                </a:lnTo>
                <a:lnTo>
                  <a:pt x="36995" y="64884"/>
                </a:lnTo>
                <a:lnTo>
                  <a:pt x="49314" y="27698"/>
                </a:lnTo>
                <a:lnTo>
                  <a:pt x="61645" y="64884"/>
                </a:lnTo>
                <a:lnTo>
                  <a:pt x="61645" y="5689"/>
                </a:lnTo>
                <a:lnTo>
                  <a:pt x="60655" y="3048"/>
                </a:lnTo>
                <a:lnTo>
                  <a:pt x="39370" y="3048"/>
                </a:lnTo>
                <a:lnTo>
                  <a:pt x="0" y="107442"/>
                </a:lnTo>
                <a:lnTo>
                  <a:pt x="22479" y="107442"/>
                </a:lnTo>
                <a:lnTo>
                  <a:pt x="31419" y="82778"/>
                </a:lnTo>
                <a:lnTo>
                  <a:pt x="67411" y="82778"/>
                </a:lnTo>
                <a:lnTo>
                  <a:pt x="76365" y="107442"/>
                </a:lnTo>
                <a:lnTo>
                  <a:pt x="99822" y="107442"/>
                </a:lnTo>
                <a:close/>
              </a:path>
              <a:path w="527050" h="109855">
                <a:moveTo>
                  <a:pt x="201942" y="54673"/>
                </a:moveTo>
                <a:lnTo>
                  <a:pt x="188455" y="15392"/>
                </a:lnTo>
                <a:lnTo>
                  <a:pt x="179463" y="9436"/>
                </a:lnTo>
                <a:lnTo>
                  <a:pt x="179463" y="49060"/>
                </a:lnTo>
                <a:lnTo>
                  <a:pt x="179463" y="60286"/>
                </a:lnTo>
                <a:lnTo>
                  <a:pt x="178346" y="64782"/>
                </a:lnTo>
                <a:lnTo>
                  <a:pt x="177215" y="68148"/>
                </a:lnTo>
                <a:lnTo>
                  <a:pt x="176098" y="72644"/>
                </a:lnTo>
                <a:lnTo>
                  <a:pt x="174967" y="76009"/>
                </a:lnTo>
                <a:lnTo>
                  <a:pt x="171602" y="79375"/>
                </a:lnTo>
                <a:lnTo>
                  <a:pt x="169354" y="82740"/>
                </a:lnTo>
                <a:lnTo>
                  <a:pt x="165976" y="84988"/>
                </a:lnTo>
                <a:lnTo>
                  <a:pt x="162610" y="86106"/>
                </a:lnTo>
                <a:lnTo>
                  <a:pt x="158115" y="88353"/>
                </a:lnTo>
                <a:lnTo>
                  <a:pt x="133388" y="88353"/>
                </a:lnTo>
                <a:lnTo>
                  <a:pt x="133388" y="21005"/>
                </a:lnTo>
                <a:lnTo>
                  <a:pt x="155867" y="21005"/>
                </a:lnTo>
                <a:lnTo>
                  <a:pt x="160362" y="22123"/>
                </a:lnTo>
                <a:lnTo>
                  <a:pt x="178346" y="41211"/>
                </a:lnTo>
                <a:lnTo>
                  <a:pt x="178346" y="44577"/>
                </a:lnTo>
                <a:lnTo>
                  <a:pt x="179463" y="49060"/>
                </a:lnTo>
                <a:lnTo>
                  <a:pt x="179463" y="9436"/>
                </a:lnTo>
                <a:lnTo>
                  <a:pt x="172440" y="6273"/>
                </a:lnTo>
                <a:lnTo>
                  <a:pt x="162534" y="3873"/>
                </a:lnTo>
                <a:lnTo>
                  <a:pt x="151371" y="3048"/>
                </a:lnTo>
                <a:lnTo>
                  <a:pt x="112026" y="3048"/>
                </a:lnTo>
                <a:lnTo>
                  <a:pt x="112026" y="107442"/>
                </a:lnTo>
                <a:lnTo>
                  <a:pt x="155867" y="107442"/>
                </a:lnTo>
                <a:lnTo>
                  <a:pt x="191833" y="89471"/>
                </a:lnTo>
                <a:lnTo>
                  <a:pt x="192493" y="88353"/>
                </a:lnTo>
                <a:lnTo>
                  <a:pt x="195199" y="83858"/>
                </a:lnTo>
                <a:lnTo>
                  <a:pt x="198577" y="77127"/>
                </a:lnTo>
                <a:lnTo>
                  <a:pt x="200825" y="70396"/>
                </a:lnTo>
                <a:lnTo>
                  <a:pt x="201942" y="63665"/>
                </a:lnTo>
                <a:lnTo>
                  <a:pt x="201942" y="54673"/>
                </a:lnTo>
                <a:close/>
              </a:path>
              <a:path w="527050" h="109855">
                <a:moveTo>
                  <a:pt x="302526" y="3035"/>
                </a:moveTo>
                <a:lnTo>
                  <a:pt x="281317" y="3035"/>
                </a:lnTo>
                <a:lnTo>
                  <a:pt x="281317" y="71437"/>
                </a:lnTo>
                <a:lnTo>
                  <a:pt x="238721" y="3035"/>
                </a:lnTo>
                <a:lnTo>
                  <a:pt x="218706" y="3035"/>
                </a:lnTo>
                <a:lnTo>
                  <a:pt x="218706" y="107429"/>
                </a:lnTo>
                <a:lnTo>
                  <a:pt x="239903" y="107429"/>
                </a:lnTo>
                <a:lnTo>
                  <a:pt x="239903" y="39027"/>
                </a:lnTo>
                <a:lnTo>
                  <a:pt x="283502" y="107429"/>
                </a:lnTo>
                <a:lnTo>
                  <a:pt x="302526" y="107429"/>
                </a:lnTo>
                <a:lnTo>
                  <a:pt x="302526" y="3035"/>
                </a:lnTo>
                <a:close/>
              </a:path>
              <a:path w="527050" h="109855">
                <a:moveTo>
                  <a:pt x="420636" y="63817"/>
                </a:moveTo>
                <a:lnTo>
                  <a:pt x="415023" y="25742"/>
                </a:lnTo>
                <a:lnTo>
                  <a:pt x="410527" y="19024"/>
                </a:lnTo>
                <a:lnTo>
                  <a:pt x="407174" y="15671"/>
                </a:lnTo>
                <a:lnTo>
                  <a:pt x="402691" y="10071"/>
                </a:lnTo>
                <a:lnTo>
                  <a:pt x="398208" y="6718"/>
                </a:lnTo>
                <a:lnTo>
                  <a:pt x="398208" y="54864"/>
                </a:lnTo>
                <a:lnTo>
                  <a:pt x="397776" y="63461"/>
                </a:lnTo>
                <a:lnTo>
                  <a:pt x="380250" y="91808"/>
                </a:lnTo>
                <a:lnTo>
                  <a:pt x="361188" y="91808"/>
                </a:lnTo>
                <a:lnTo>
                  <a:pt x="343242" y="54864"/>
                </a:lnTo>
                <a:lnTo>
                  <a:pt x="343662" y="46901"/>
                </a:lnTo>
                <a:lnTo>
                  <a:pt x="361188" y="19024"/>
                </a:lnTo>
                <a:lnTo>
                  <a:pt x="380250" y="19024"/>
                </a:lnTo>
                <a:lnTo>
                  <a:pt x="398208" y="54864"/>
                </a:lnTo>
                <a:lnTo>
                  <a:pt x="398208" y="6718"/>
                </a:lnTo>
                <a:lnTo>
                  <a:pt x="391477" y="4470"/>
                </a:lnTo>
                <a:lnTo>
                  <a:pt x="385864" y="2235"/>
                </a:lnTo>
                <a:lnTo>
                  <a:pt x="379133" y="0"/>
                </a:lnTo>
                <a:lnTo>
                  <a:pt x="363435" y="0"/>
                </a:lnTo>
                <a:lnTo>
                  <a:pt x="349973" y="4470"/>
                </a:lnTo>
                <a:lnTo>
                  <a:pt x="344360" y="6718"/>
                </a:lnTo>
                <a:lnTo>
                  <a:pt x="338759" y="10071"/>
                </a:lnTo>
                <a:lnTo>
                  <a:pt x="334276" y="15671"/>
                </a:lnTo>
                <a:lnTo>
                  <a:pt x="329780" y="20154"/>
                </a:lnTo>
                <a:lnTo>
                  <a:pt x="326415" y="25742"/>
                </a:lnTo>
                <a:lnTo>
                  <a:pt x="321932" y="39179"/>
                </a:lnTo>
                <a:lnTo>
                  <a:pt x="320827" y="46901"/>
                </a:lnTo>
                <a:lnTo>
                  <a:pt x="320814" y="63817"/>
                </a:lnTo>
                <a:lnTo>
                  <a:pt x="321932" y="71653"/>
                </a:lnTo>
                <a:lnTo>
                  <a:pt x="344360" y="104127"/>
                </a:lnTo>
                <a:lnTo>
                  <a:pt x="363435" y="109728"/>
                </a:lnTo>
                <a:lnTo>
                  <a:pt x="379133" y="109728"/>
                </a:lnTo>
                <a:lnTo>
                  <a:pt x="385864" y="108597"/>
                </a:lnTo>
                <a:lnTo>
                  <a:pt x="391477" y="106362"/>
                </a:lnTo>
                <a:lnTo>
                  <a:pt x="398208" y="104127"/>
                </a:lnTo>
                <a:lnTo>
                  <a:pt x="403809" y="99644"/>
                </a:lnTo>
                <a:lnTo>
                  <a:pt x="407174" y="95161"/>
                </a:lnTo>
                <a:lnTo>
                  <a:pt x="410527" y="91808"/>
                </a:lnTo>
                <a:lnTo>
                  <a:pt x="411657" y="90690"/>
                </a:lnTo>
                <a:lnTo>
                  <a:pt x="415023" y="85090"/>
                </a:lnTo>
                <a:lnTo>
                  <a:pt x="419506" y="71653"/>
                </a:lnTo>
                <a:lnTo>
                  <a:pt x="420636" y="63817"/>
                </a:lnTo>
                <a:close/>
              </a:path>
              <a:path w="527050" h="109855">
                <a:moveTo>
                  <a:pt x="526554" y="71653"/>
                </a:moveTo>
                <a:lnTo>
                  <a:pt x="503034" y="71653"/>
                </a:lnTo>
                <a:lnTo>
                  <a:pt x="501916" y="77254"/>
                </a:lnTo>
                <a:lnTo>
                  <a:pt x="499668" y="82854"/>
                </a:lnTo>
                <a:lnTo>
                  <a:pt x="496316" y="86207"/>
                </a:lnTo>
                <a:lnTo>
                  <a:pt x="494068" y="89573"/>
                </a:lnTo>
                <a:lnTo>
                  <a:pt x="488467" y="91808"/>
                </a:lnTo>
                <a:lnTo>
                  <a:pt x="473913" y="91808"/>
                </a:lnTo>
                <a:lnTo>
                  <a:pt x="468312" y="88442"/>
                </a:lnTo>
                <a:lnTo>
                  <a:pt x="460705" y="76898"/>
                </a:lnTo>
                <a:lnTo>
                  <a:pt x="458228" y="70815"/>
                </a:lnTo>
                <a:lnTo>
                  <a:pt x="456577" y="63461"/>
                </a:lnTo>
                <a:lnTo>
                  <a:pt x="455993" y="54864"/>
                </a:lnTo>
                <a:lnTo>
                  <a:pt x="456412" y="46901"/>
                </a:lnTo>
                <a:lnTo>
                  <a:pt x="473913" y="19024"/>
                </a:lnTo>
                <a:lnTo>
                  <a:pt x="488467" y="19024"/>
                </a:lnTo>
                <a:lnTo>
                  <a:pt x="492950" y="21272"/>
                </a:lnTo>
                <a:lnTo>
                  <a:pt x="499668" y="27990"/>
                </a:lnTo>
                <a:lnTo>
                  <a:pt x="501916" y="32461"/>
                </a:lnTo>
                <a:lnTo>
                  <a:pt x="503034" y="39179"/>
                </a:lnTo>
                <a:lnTo>
                  <a:pt x="524319" y="35826"/>
                </a:lnTo>
                <a:lnTo>
                  <a:pt x="499668" y="3352"/>
                </a:lnTo>
                <a:lnTo>
                  <a:pt x="494068" y="1117"/>
                </a:lnTo>
                <a:lnTo>
                  <a:pt x="488467" y="0"/>
                </a:lnTo>
                <a:lnTo>
                  <a:pt x="475030" y="0"/>
                </a:lnTo>
                <a:lnTo>
                  <a:pt x="461594" y="4470"/>
                </a:lnTo>
                <a:lnTo>
                  <a:pt x="455993" y="6718"/>
                </a:lnTo>
                <a:lnTo>
                  <a:pt x="450392" y="10071"/>
                </a:lnTo>
                <a:lnTo>
                  <a:pt x="447027" y="15671"/>
                </a:lnTo>
                <a:lnTo>
                  <a:pt x="442556" y="20142"/>
                </a:lnTo>
                <a:lnTo>
                  <a:pt x="439191" y="25742"/>
                </a:lnTo>
                <a:lnTo>
                  <a:pt x="434708" y="39179"/>
                </a:lnTo>
                <a:lnTo>
                  <a:pt x="433590" y="47015"/>
                </a:lnTo>
                <a:lnTo>
                  <a:pt x="433590" y="63817"/>
                </a:lnTo>
                <a:lnTo>
                  <a:pt x="450392" y="99644"/>
                </a:lnTo>
                <a:lnTo>
                  <a:pt x="473913" y="109728"/>
                </a:lnTo>
                <a:lnTo>
                  <a:pt x="488467" y="109728"/>
                </a:lnTo>
                <a:lnTo>
                  <a:pt x="513118" y="98526"/>
                </a:lnTo>
                <a:lnTo>
                  <a:pt x="517588" y="95161"/>
                </a:lnTo>
                <a:lnTo>
                  <a:pt x="519836" y="91808"/>
                </a:lnTo>
                <a:lnTo>
                  <a:pt x="522071" y="86207"/>
                </a:lnTo>
                <a:lnTo>
                  <a:pt x="524319" y="81724"/>
                </a:lnTo>
                <a:lnTo>
                  <a:pt x="525437" y="77254"/>
                </a:lnTo>
                <a:lnTo>
                  <a:pt x="526554" y="71653"/>
                </a:lnTo>
                <a:close/>
              </a:path>
            </a:pathLst>
          </a:custGeom>
          <a:solidFill>
            <a:srgbClr val="1758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876788" y="912875"/>
            <a:ext cx="527050" cy="167640"/>
          </a:xfrm>
          <a:custGeom>
            <a:avLst/>
            <a:gdLst/>
            <a:ahLst/>
            <a:cxnLst/>
            <a:rect l="l" t="t" r="r" b="b"/>
            <a:pathLst>
              <a:path w="527050" h="167640">
                <a:moveTo>
                  <a:pt x="91884" y="65989"/>
                </a:moveTo>
                <a:lnTo>
                  <a:pt x="75069" y="65989"/>
                </a:lnTo>
                <a:lnTo>
                  <a:pt x="75069" y="58178"/>
                </a:lnTo>
                <a:lnTo>
                  <a:pt x="76200" y="57061"/>
                </a:lnTo>
                <a:lnTo>
                  <a:pt x="82918" y="57061"/>
                </a:lnTo>
                <a:lnTo>
                  <a:pt x="84035" y="58178"/>
                </a:lnTo>
                <a:lnTo>
                  <a:pt x="84035" y="61518"/>
                </a:lnTo>
                <a:lnTo>
                  <a:pt x="90766" y="60413"/>
                </a:lnTo>
                <a:lnTo>
                  <a:pt x="90766" y="57061"/>
                </a:lnTo>
                <a:lnTo>
                  <a:pt x="90766" y="55943"/>
                </a:lnTo>
                <a:lnTo>
                  <a:pt x="89649" y="53708"/>
                </a:lnTo>
                <a:lnTo>
                  <a:pt x="87401" y="52590"/>
                </a:lnTo>
                <a:lnTo>
                  <a:pt x="86283" y="50368"/>
                </a:lnTo>
                <a:lnTo>
                  <a:pt x="82918" y="49250"/>
                </a:lnTo>
                <a:lnTo>
                  <a:pt x="75069" y="49250"/>
                </a:lnTo>
                <a:lnTo>
                  <a:pt x="72834" y="50368"/>
                </a:lnTo>
                <a:lnTo>
                  <a:pt x="68351" y="54825"/>
                </a:lnTo>
                <a:lnTo>
                  <a:pt x="67233" y="58178"/>
                </a:lnTo>
                <a:lnTo>
                  <a:pt x="67233" y="65989"/>
                </a:lnTo>
                <a:lnTo>
                  <a:pt x="63868" y="65989"/>
                </a:lnTo>
                <a:lnTo>
                  <a:pt x="63868" y="73799"/>
                </a:lnTo>
                <a:lnTo>
                  <a:pt x="91884" y="73799"/>
                </a:lnTo>
                <a:lnTo>
                  <a:pt x="91884" y="65989"/>
                </a:lnTo>
                <a:close/>
              </a:path>
              <a:path w="527050" h="167640">
                <a:moveTo>
                  <a:pt x="133350" y="21348"/>
                </a:moveTo>
                <a:lnTo>
                  <a:pt x="112052" y="21348"/>
                </a:lnTo>
                <a:lnTo>
                  <a:pt x="112052" y="112864"/>
                </a:lnTo>
                <a:lnTo>
                  <a:pt x="34734" y="112864"/>
                </a:lnTo>
                <a:lnTo>
                  <a:pt x="29133" y="111747"/>
                </a:lnTo>
                <a:lnTo>
                  <a:pt x="25768" y="108394"/>
                </a:lnTo>
                <a:lnTo>
                  <a:pt x="22402" y="106172"/>
                </a:lnTo>
                <a:lnTo>
                  <a:pt x="21285" y="100584"/>
                </a:lnTo>
                <a:lnTo>
                  <a:pt x="21285" y="88315"/>
                </a:lnTo>
                <a:lnTo>
                  <a:pt x="22402" y="83845"/>
                </a:lnTo>
                <a:lnTo>
                  <a:pt x="25768" y="81610"/>
                </a:lnTo>
                <a:lnTo>
                  <a:pt x="28016" y="78270"/>
                </a:lnTo>
                <a:lnTo>
                  <a:pt x="33616" y="77152"/>
                </a:lnTo>
                <a:lnTo>
                  <a:pt x="40335" y="76034"/>
                </a:lnTo>
                <a:lnTo>
                  <a:pt x="38100" y="58178"/>
                </a:lnTo>
                <a:lnTo>
                  <a:pt x="30251" y="58178"/>
                </a:lnTo>
                <a:lnTo>
                  <a:pt x="23533" y="59296"/>
                </a:lnTo>
                <a:lnTo>
                  <a:pt x="12319" y="65989"/>
                </a:lnTo>
                <a:lnTo>
                  <a:pt x="7835" y="70459"/>
                </a:lnTo>
                <a:lnTo>
                  <a:pt x="4483" y="76034"/>
                </a:lnTo>
                <a:lnTo>
                  <a:pt x="0" y="87198"/>
                </a:lnTo>
                <a:lnTo>
                  <a:pt x="0" y="93891"/>
                </a:lnTo>
                <a:lnTo>
                  <a:pt x="23952" y="129463"/>
                </a:lnTo>
                <a:lnTo>
                  <a:pt x="42583" y="131838"/>
                </a:lnTo>
                <a:lnTo>
                  <a:pt x="133350" y="131838"/>
                </a:lnTo>
                <a:lnTo>
                  <a:pt x="133350" y="112864"/>
                </a:lnTo>
                <a:lnTo>
                  <a:pt x="133350" y="21348"/>
                </a:lnTo>
                <a:close/>
              </a:path>
              <a:path w="527050" h="167640">
                <a:moveTo>
                  <a:pt x="361937" y="54864"/>
                </a:moveTo>
                <a:lnTo>
                  <a:pt x="341807" y="54864"/>
                </a:lnTo>
                <a:lnTo>
                  <a:pt x="341807" y="112928"/>
                </a:lnTo>
                <a:lnTo>
                  <a:pt x="222110" y="112928"/>
                </a:lnTo>
                <a:lnTo>
                  <a:pt x="222110" y="90601"/>
                </a:lnTo>
                <a:lnTo>
                  <a:pt x="221500" y="82486"/>
                </a:lnTo>
                <a:lnTo>
                  <a:pt x="200850" y="56857"/>
                </a:lnTo>
                <a:lnTo>
                  <a:pt x="200850" y="83896"/>
                </a:lnTo>
                <a:lnTo>
                  <a:pt x="200850" y="112928"/>
                </a:lnTo>
                <a:lnTo>
                  <a:pt x="194132" y="112928"/>
                </a:lnTo>
                <a:lnTo>
                  <a:pt x="184683" y="111480"/>
                </a:lnTo>
                <a:lnTo>
                  <a:pt x="178054" y="107213"/>
                </a:lnTo>
                <a:lnTo>
                  <a:pt x="174155" y="100203"/>
                </a:lnTo>
                <a:lnTo>
                  <a:pt x="172885" y="90601"/>
                </a:lnTo>
                <a:lnTo>
                  <a:pt x="172885" y="85013"/>
                </a:lnTo>
                <a:lnTo>
                  <a:pt x="174002" y="80543"/>
                </a:lnTo>
                <a:lnTo>
                  <a:pt x="178473" y="73850"/>
                </a:lnTo>
                <a:lnTo>
                  <a:pt x="181838" y="72732"/>
                </a:lnTo>
                <a:lnTo>
                  <a:pt x="193014" y="72732"/>
                </a:lnTo>
                <a:lnTo>
                  <a:pt x="195262" y="73850"/>
                </a:lnTo>
                <a:lnTo>
                  <a:pt x="198615" y="77203"/>
                </a:lnTo>
                <a:lnTo>
                  <a:pt x="200850" y="83896"/>
                </a:lnTo>
                <a:lnTo>
                  <a:pt x="200850" y="56857"/>
                </a:lnTo>
                <a:lnTo>
                  <a:pt x="195389" y="55486"/>
                </a:lnTo>
                <a:lnTo>
                  <a:pt x="187426" y="54864"/>
                </a:lnTo>
                <a:lnTo>
                  <a:pt x="179451" y="55499"/>
                </a:lnTo>
                <a:lnTo>
                  <a:pt x="152234" y="82664"/>
                </a:lnTo>
                <a:lnTo>
                  <a:pt x="151625" y="90601"/>
                </a:lnTo>
                <a:lnTo>
                  <a:pt x="152298" y="100215"/>
                </a:lnTo>
                <a:lnTo>
                  <a:pt x="178346" y="129400"/>
                </a:lnTo>
                <a:lnTo>
                  <a:pt x="198615" y="131914"/>
                </a:lnTo>
                <a:lnTo>
                  <a:pt x="200850" y="131914"/>
                </a:lnTo>
                <a:lnTo>
                  <a:pt x="200850" y="143078"/>
                </a:lnTo>
                <a:lnTo>
                  <a:pt x="199732" y="147548"/>
                </a:lnTo>
                <a:lnTo>
                  <a:pt x="197497" y="150888"/>
                </a:lnTo>
                <a:lnTo>
                  <a:pt x="208686" y="167640"/>
                </a:lnTo>
                <a:lnTo>
                  <a:pt x="210921" y="166522"/>
                </a:lnTo>
                <a:lnTo>
                  <a:pt x="212039" y="165404"/>
                </a:lnTo>
                <a:lnTo>
                  <a:pt x="213156" y="163169"/>
                </a:lnTo>
                <a:lnTo>
                  <a:pt x="216916" y="157670"/>
                </a:lnTo>
                <a:lnTo>
                  <a:pt x="219735" y="150063"/>
                </a:lnTo>
                <a:lnTo>
                  <a:pt x="221500" y="141198"/>
                </a:lnTo>
                <a:lnTo>
                  <a:pt x="222110" y="131914"/>
                </a:lnTo>
                <a:lnTo>
                  <a:pt x="361937" y="131914"/>
                </a:lnTo>
                <a:lnTo>
                  <a:pt x="361937" y="112928"/>
                </a:lnTo>
                <a:lnTo>
                  <a:pt x="361937" y="54864"/>
                </a:lnTo>
                <a:close/>
              </a:path>
              <a:path w="527050" h="167640">
                <a:moveTo>
                  <a:pt x="361937" y="23622"/>
                </a:moveTo>
                <a:lnTo>
                  <a:pt x="342138" y="23622"/>
                </a:lnTo>
                <a:lnTo>
                  <a:pt x="342138" y="44958"/>
                </a:lnTo>
                <a:lnTo>
                  <a:pt x="361937" y="44958"/>
                </a:lnTo>
                <a:lnTo>
                  <a:pt x="361937" y="23622"/>
                </a:lnTo>
                <a:close/>
              </a:path>
              <a:path w="527050" h="167640">
                <a:moveTo>
                  <a:pt x="483095" y="99479"/>
                </a:moveTo>
                <a:lnTo>
                  <a:pt x="466674" y="60985"/>
                </a:lnTo>
                <a:lnTo>
                  <a:pt x="441566" y="54864"/>
                </a:lnTo>
                <a:lnTo>
                  <a:pt x="433705" y="54864"/>
                </a:lnTo>
                <a:lnTo>
                  <a:pt x="425856" y="55981"/>
                </a:lnTo>
                <a:lnTo>
                  <a:pt x="419112" y="58216"/>
                </a:lnTo>
                <a:lnTo>
                  <a:pt x="424726" y="77177"/>
                </a:lnTo>
                <a:lnTo>
                  <a:pt x="430339" y="74942"/>
                </a:lnTo>
                <a:lnTo>
                  <a:pt x="434835" y="73825"/>
                </a:lnTo>
                <a:lnTo>
                  <a:pt x="447179" y="73825"/>
                </a:lnTo>
                <a:lnTo>
                  <a:pt x="452793" y="76060"/>
                </a:lnTo>
                <a:lnTo>
                  <a:pt x="457276" y="80518"/>
                </a:lnTo>
                <a:lnTo>
                  <a:pt x="460654" y="84975"/>
                </a:lnTo>
                <a:lnTo>
                  <a:pt x="461772" y="92786"/>
                </a:lnTo>
                <a:lnTo>
                  <a:pt x="461772" y="112864"/>
                </a:lnTo>
                <a:lnTo>
                  <a:pt x="378701" y="112864"/>
                </a:lnTo>
                <a:lnTo>
                  <a:pt x="378701" y="131826"/>
                </a:lnTo>
                <a:lnTo>
                  <a:pt x="483095" y="131826"/>
                </a:lnTo>
                <a:lnTo>
                  <a:pt x="483095" y="99479"/>
                </a:lnTo>
                <a:close/>
              </a:path>
              <a:path w="527050" h="167640">
                <a:moveTo>
                  <a:pt x="522719" y="31242"/>
                </a:moveTo>
                <a:lnTo>
                  <a:pt x="501396" y="31242"/>
                </a:lnTo>
                <a:lnTo>
                  <a:pt x="501396" y="131826"/>
                </a:lnTo>
                <a:lnTo>
                  <a:pt x="522719" y="131826"/>
                </a:lnTo>
                <a:lnTo>
                  <a:pt x="522719" y="31242"/>
                </a:lnTo>
                <a:close/>
              </a:path>
              <a:path w="527050" h="167640">
                <a:moveTo>
                  <a:pt x="526542" y="15748"/>
                </a:moveTo>
                <a:lnTo>
                  <a:pt x="510082" y="15748"/>
                </a:lnTo>
                <a:lnTo>
                  <a:pt x="510082" y="7874"/>
                </a:lnTo>
                <a:lnTo>
                  <a:pt x="511175" y="6743"/>
                </a:lnTo>
                <a:lnTo>
                  <a:pt x="516661" y="6743"/>
                </a:lnTo>
                <a:lnTo>
                  <a:pt x="518858" y="9004"/>
                </a:lnTo>
                <a:lnTo>
                  <a:pt x="518858" y="11252"/>
                </a:lnTo>
                <a:lnTo>
                  <a:pt x="525449" y="10121"/>
                </a:lnTo>
                <a:lnTo>
                  <a:pt x="525449" y="6743"/>
                </a:lnTo>
                <a:lnTo>
                  <a:pt x="524344" y="3378"/>
                </a:lnTo>
                <a:lnTo>
                  <a:pt x="522147" y="2247"/>
                </a:lnTo>
                <a:lnTo>
                  <a:pt x="521055" y="0"/>
                </a:lnTo>
                <a:lnTo>
                  <a:pt x="510082" y="0"/>
                </a:lnTo>
                <a:lnTo>
                  <a:pt x="505688" y="2247"/>
                </a:lnTo>
                <a:lnTo>
                  <a:pt x="503504" y="4495"/>
                </a:lnTo>
                <a:lnTo>
                  <a:pt x="502399" y="7874"/>
                </a:lnTo>
                <a:lnTo>
                  <a:pt x="502399" y="15748"/>
                </a:lnTo>
                <a:lnTo>
                  <a:pt x="499110" y="15748"/>
                </a:lnTo>
                <a:lnTo>
                  <a:pt x="499110" y="23622"/>
                </a:lnTo>
                <a:lnTo>
                  <a:pt x="526542" y="23622"/>
                </a:lnTo>
                <a:lnTo>
                  <a:pt x="526542" y="15748"/>
                </a:lnTo>
                <a:close/>
              </a:path>
            </a:pathLst>
          </a:custGeom>
          <a:solidFill>
            <a:srgbClr val="1758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144000" y="7534362"/>
            <a:ext cx="129540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Version:</a:t>
            </a:r>
            <a:r>
              <a:rPr sz="900" b="1" spc="-10" dirty="0">
                <a:latin typeface="Calibri"/>
                <a:cs typeface="Calibri"/>
              </a:rPr>
              <a:t> </a:t>
            </a:r>
            <a:r>
              <a:rPr lang="en-US" sz="900" b="1" spc="-10" dirty="0">
                <a:latin typeface="Calibri"/>
                <a:cs typeface="Calibri"/>
              </a:rPr>
              <a:t>February </a:t>
            </a:r>
            <a:r>
              <a:rPr sz="900" spc="-20" dirty="0">
                <a:latin typeface="Calibri"/>
                <a:cs typeface="Calibri"/>
              </a:rPr>
              <a:t>202</a:t>
            </a:r>
            <a:r>
              <a:rPr lang="en-US" sz="900" spc="-20" dirty="0">
                <a:latin typeface="Calibri"/>
                <a:cs typeface="Calibri"/>
              </a:rPr>
              <a:t>5</a:t>
            </a:r>
            <a:endParaRPr sz="9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Application xmlns="http://www.sap.com/cof/powerpoint/application">
  <Version>2</Version>
  <Revision>2.8.1300.98253</Revision>
</Applicatio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DEF24755080A4180DED2D6056E99B4" ma:contentTypeVersion="18" ma:contentTypeDescription="Create a new document." ma:contentTypeScope="" ma:versionID="fc6f154f24c6e3d397e875060f130a09">
  <xsd:schema xmlns:xsd="http://www.w3.org/2001/XMLSchema" xmlns:xs="http://www.w3.org/2001/XMLSchema" xmlns:p="http://schemas.microsoft.com/office/2006/metadata/properties" xmlns:ns3="e987f18f-e925-40d4-9d29-2db33991b24a" xmlns:ns4="6c54e8cd-e802-43e8-8ef0-960d74396b49" targetNamespace="http://schemas.microsoft.com/office/2006/metadata/properties" ma:root="true" ma:fieldsID="ef34581749c57a0648a6f789893842fc" ns3:_="" ns4:_="">
    <xsd:import namespace="e987f18f-e925-40d4-9d29-2db33991b24a"/>
    <xsd:import namespace="6c54e8cd-e802-43e8-8ef0-960d74396b4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7f18f-e925-40d4-9d29-2db33991b2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4e8cd-e802-43e8-8ef0-960d74396b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c54e8cd-e802-43e8-8ef0-960d74396b49" xsi:nil="true"/>
  </documentManagement>
</p:properties>
</file>

<file path=customXml/itemProps1.xml><?xml version="1.0" encoding="utf-8"?>
<ds:datastoreItem xmlns:ds="http://schemas.openxmlformats.org/officeDocument/2006/customXml" ds:itemID="{AC7DABEA-774A-4534-BA0E-CDE3BBDD3CCF}">
  <ds:schemaRefs>
    <ds:schemaRef ds:uri="http://www.sap.com/cof/powerpoint/application"/>
  </ds:schemaRefs>
</ds:datastoreItem>
</file>

<file path=customXml/itemProps2.xml><?xml version="1.0" encoding="utf-8"?>
<ds:datastoreItem xmlns:ds="http://schemas.openxmlformats.org/officeDocument/2006/customXml" ds:itemID="{13083521-B404-4911-9437-AF02294AE9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87f18f-e925-40d4-9d29-2db33991b24a"/>
    <ds:schemaRef ds:uri="6c54e8cd-e802-43e8-8ef0-960d74396b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D08BD8-FBC2-4428-AF3D-5D7776359E9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EB6725E-B94C-4AE3-AF26-DB3F2604AE09}">
  <ds:schemaRefs>
    <ds:schemaRef ds:uri="http://schemas.openxmlformats.org/package/2006/metadata/core-properties"/>
    <ds:schemaRef ds:uri="http://purl.org/dc/elements/1.1/"/>
    <ds:schemaRef ds:uri="e987f18f-e925-40d4-9d29-2db33991b24a"/>
    <ds:schemaRef ds:uri="6c54e8cd-e802-43e8-8ef0-960d74396b49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82c6270f-1820-433a-b6f6-9abff1d1c7eb}" enabled="1" method="Privileged" siteId="{74892fe7-b6cb-43e7-912b-52194d3fd7c8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336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 User</dc:creator>
  <cp:lastModifiedBy>Appasamy Kannan (ADNOC - DM&amp;T)</cp:lastModifiedBy>
  <cp:revision>6</cp:revision>
  <dcterms:created xsi:type="dcterms:W3CDTF">2025-02-07T07:13:12Z</dcterms:created>
  <dcterms:modified xsi:type="dcterms:W3CDTF">2025-06-10T07:04:26Z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0x0101004CDEF24755080A4180DED2D6056E99B4</vt:lpwstr>
  </property>
  <property fmtid="{D5CDD505-2E9C-101B-9397-08002B2CF9AE}" pid="3" name="Created">
    <vt:filetime>2023-03-13T00:00:00Z</vt:filetime>
  </property>
  <property fmtid="{D5CDD505-2E9C-101B-9397-08002B2CF9AE}" pid="4" name="Creator">
    <vt:lpwstr>Acrobat PDFMaker 22 for PowerPoint</vt:lpwstr>
  </property>
  <property fmtid="{D5CDD505-2E9C-101B-9397-08002B2CF9AE}" pid="5" name="LastSaved">
    <vt:filetime>2025-02-07T00:00:00Z</vt:filetime>
  </property>
  <property fmtid="{D5CDD505-2E9C-101B-9397-08002B2CF9AE}" pid="6" name="MSIP_Label_0af9a390-88fc-4ec4-b14f-f37a9bc64d3f_ActionId">
    <vt:lpwstr>35a33efe-900b-48db-853d-72091c6f5c7f</vt:lpwstr>
  </property>
  <property fmtid="{D5CDD505-2E9C-101B-9397-08002B2CF9AE}" pid="7" name="MSIP_Label_0af9a390-88fc-4ec4-b14f-f37a9bc64d3f_Application">
    <vt:lpwstr>Microsoft Azure Information Protection</vt:lpwstr>
  </property>
  <property fmtid="{D5CDD505-2E9C-101B-9397-08002B2CF9AE}" pid="8" name="MSIP_Label_0af9a390-88fc-4ec4-b14f-f37a9bc64d3f_Enabled">
    <vt:lpwstr>True</vt:lpwstr>
  </property>
  <property fmtid="{D5CDD505-2E9C-101B-9397-08002B2CF9AE}" pid="9" name="MSIP_Label_0af9a390-88fc-4ec4-b14f-f37a9bc64d3f_Extended_MSFT_Method">
    <vt:lpwstr>Manual</vt:lpwstr>
  </property>
  <property fmtid="{D5CDD505-2E9C-101B-9397-08002B2CF9AE}" pid="10" name="MSIP_Label_0af9a390-88fc-4ec4-b14f-f37a9bc64d3f_Name">
    <vt:lpwstr>Most Confidential</vt:lpwstr>
  </property>
  <property fmtid="{D5CDD505-2E9C-101B-9397-08002B2CF9AE}" pid="11" name="MSIP_Label_0af9a390-88fc-4ec4-b14f-f37a9bc64d3f_Owner">
    <vt:lpwstr>mmalsuwaidi@adnoc.ae</vt:lpwstr>
  </property>
  <property fmtid="{D5CDD505-2E9C-101B-9397-08002B2CF9AE}" pid="12" name="MSIP_Label_0af9a390-88fc-4ec4-b14f-f37a9bc64d3f_SetDate">
    <vt:lpwstr>2020-10-10T13:57:06.1066933Z</vt:lpwstr>
  </property>
  <property fmtid="{D5CDD505-2E9C-101B-9397-08002B2CF9AE}" pid="13" name="MSIP_Label_0af9a390-88fc-4ec4-b14f-f37a9bc64d3f_SiteId">
    <vt:lpwstr>74892fe7-b6cb-43e7-912b-52194d3fd7c8</vt:lpwstr>
  </property>
  <property fmtid="{D5CDD505-2E9C-101B-9397-08002B2CF9AE}" pid="14" name="Producer">
    <vt:lpwstr>Adobe PDF Library 22.3.98</vt:lpwstr>
  </property>
  <property fmtid="{D5CDD505-2E9C-101B-9397-08002B2CF9AE}" pid="15" name="Sensitivity">
    <vt:lpwstr>Most Confidential</vt:lpwstr>
  </property>
  <property fmtid="{D5CDD505-2E9C-101B-9397-08002B2CF9AE}" pid="16" name="ClassificationContentMarkingHeaderLocations">
    <vt:lpwstr>Office Theme:8</vt:lpwstr>
  </property>
  <property fmtid="{D5CDD505-2E9C-101B-9397-08002B2CF9AE}" pid="17" name="ClassificationContentMarkingHeaderText">
    <vt:lpwstr>ADNOC Classification: Restricted</vt:lpwstr>
  </property>
</Properties>
</file>